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5" r:id="rId3"/>
    <p:sldId id="257" r:id="rId4"/>
    <p:sldId id="261" r:id="rId5"/>
    <p:sldId id="280" r:id="rId6"/>
    <p:sldId id="276" r:id="rId7"/>
    <p:sldId id="262" r:id="rId8"/>
    <p:sldId id="278" r:id="rId9"/>
    <p:sldId id="263" r:id="rId10"/>
    <p:sldId id="264" r:id="rId11"/>
    <p:sldId id="265" r:id="rId12"/>
    <p:sldId id="266" r:id="rId13"/>
    <p:sldId id="267" r:id="rId14"/>
    <p:sldId id="277" r:id="rId15"/>
    <p:sldId id="268" r:id="rId16"/>
    <p:sldId id="269" r:id="rId17"/>
    <p:sldId id="270" r:id="rId18"/>
    <p:sldId id="279" r:id="rId19"/>
    <p:sldId id="271" r:id="rId20"/>
    <p:sldId id="281" r:id="rId21"/>
    <p:sldId id="272" r:id="rId22"/>
    <p:sldId id="274" r:id="rId23"/>
  </p:sldIdLst>
  <p:sldSz cx="12192000" cy="6858000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Qz6T0O/hOudlDBsmXr0yyaYoW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76023" autoAdjust="0"/>
  </p:normalViewPr>
  <p:slideViewPr>
    <p:cSldViewPr snapToGrid="0">
      <p:cViewPr varScale="1">
        <p:scale>
          <a:sx n="87" d="100"/>
          <a:sy n="87" d="100"/>
        </p:scale>
        <p:origin x="14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Всього</a:t>
            </a:r>
            <a:r>
              <a:rPr lang="ru-RU" sz="11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в </a:t>
            </a:r>
            <a:r>
              <a:rPr lang="ru-RU" sz="1100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датасеті</a:t>
            </a:r>
            <a:r>
              <a:rPr lang="ru-RU" sz="11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902 </a:t>
            </a:r>
            <a:r>
              <a:rPr lang="ru-RU" sz="1100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зображення</a:t>
            </a:r>
            <a:r>
              <a:rPr lang="ru-RU" sz="11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В </a:t>
            </a:r>
            <a:r>
              <a:rPr lang="ru-RU" sz="1100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процесі</a:t>
            </a:r>
            <a:r>
              <a:rPr lang="ru-RU" sz="11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100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аугментації</a:t>
            </a:r>
            <a:r>
              <a:rPr lang="ru-RU" sz="11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алгоритм створив </a:t>
            </a:r>
            <a:r>
              <a:rPr lang="uk-UA" sz="11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приблизно </a:t>
            </a:r>
            <a:r>
              <a:rPr lang="ru-RU" sz="1100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втричі</a:t>
            </a:r>
            <a:r>
              <a:rPr lang="ru-RU" sz="11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1100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більше</a:t>
            </a:r>
            <a:r>
              <a:rPr lang="ru-RU" sz="11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ru-RU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Розподіл на треновану, </a:t>
            </a:r>
            <a:r>
              <a:rPr lang="uk-UA" dirty="0" err="1"/>
              <a:t>валідаційну</a:t>
            </a:r>
            <a:r>
              <a:rPr lang="uk-UA" dirty="0"/>
              <a:t> та тестову вибірку – 90</a:t>
            </a:r>
            <a:r>
              <a:rPr lang="en-US" dirty="0"/>
              <a:t>,</a:t>
            </a:r>
            <a:r>
              <a:rPr lang="uk-UA" dirty="0"/>
              <a:t> 6 та 4 </a:t>
            </a:r>
            <a:r>
              <a:rPr lang="en-US" dirty="0"/>
              <a:t>%</a:t>
            </a: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Поворот, Насиченість, яскравість, розмиття</a:t>
            </a:r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Ось скріншот із результатами</a:t>
            </a:r>
            <a:r>
              <a:rPr lang="en-US" dirty="0"/>
              <a:t> </a:t>
            </a:r>
            <a:r>
              <a:rPr lang="uk-UA" dirty="0"/>
              <a:t>тренування. Код виконувався в </a:t>
            </a:r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</a:t>
            </a:r>
            <a:r>
              <a:rPr lang="uk-UA" dirty="0"/>
              <a:t>із графічним процесором </a:t>
            </a:r>
            <a:r>
              <a:rPr lang="en-US" dirty="0"/>
              <a:t>Tesla T4 </a:t>
            </a:r>
            <a:r>
              <a:rPr lang="uk-UA" dirty="0"/>
              <a:t>з внутрішньою пам’яттю 15 гігабайт.</a:t>
            </a:r>
            <a:br>
              <a:rPr lang="uk-UA" dirty="0"/>
            </a:br>
            <a:r>
              <a:rPr lang="uk-UA" dirty="0"/>
              <a:t>В сумі навчання моделі зайняло майже </a:t>
            </a:r>
            <a:r>
              <a:rPr lang="en-US" dirty="0"/>
              <a:t>5</a:t>
            </a:r>
            <a:r>
              <a:rPr lang="uk-UA" dirty="0"/>
              <a:t> години. Я більше намагався покращити модель, наприклад збільшивши кількість епох, але навчання більше ніж 5 годин неможливе із за обмежень платформи.</a:t>
            </a:r>
            <a:endParaRPr dirty="0"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Це приклад перевірки якості навчання на </a:t>
            </a:r>
            <a:r>
              <a:rPr lang="uk-UA" dirty="0" err="1"/>
              <a:t>валідаційній</a:t>
            </a:r>
            <a:r>
              <a:rPr lang="uk-UA" dirty="0"/>
              <a:t> вибірці, середнє </a:t>
            </a:r>
            <a:r>
              <a:rPr lang="en-US" dirty="0" err="1"/>
              <a:t>mAP</a:t>
            </a:r>
            <a:r>
              <a:rPr lang="en-US" dirty="0"/>
              <a:t> </a:t>
            </a:r>
            <a:r>
              <a:rPr lang="uk-UA" dirty="0"/>
              <a:t>для всіх класів складає </a:t>
            </a:r>
            <a:r>
              <a:rPr lang="en-US" dirty="0"/>
              <a:t>86%</a:t>
            </a:r>
            <a:endParaRPr dirty="0"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Confusion Matrix </a:t>
            </a:r>
            <a:endParaRPr lang="uk-UA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Якщо коротко то це таблиця співставлення правдивих результатів і вгадування нейромережі.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Можна побачити як модель розпізнає класи.</a:t>
            </a:r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Ось велика кількість графіків які візуалізують результати навчання</a:t>
            </a:r>
          </a:p>
          <a:p>
            <a:r>
              <a:rPr lang="uk-UA" dirty="0"/>
              <a:t>Але я б хотів ближче показати лише головні, а саме:……</a:t>
            </a:r>
          </a:p>
        </p:txBody>
      </p:sp>
    </p:spTree>
    <p:extLst>
      <p:ext uri="{BB962C8B-B14F-4D97-AF65-F5344CB8AC3E}">
        <p14:creationId xmlns:p14="http://schemas.microsoft.com/office/powerpoint/2010/main" val="2796302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Ці метрики добре працюють разом при оцінці моделі, надаючи цінну інформацію про те, як вона працює.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Як правило, зі збільшенням довірчого порогу(впевненості) влучність підвищується, а повнота знижується.</a:t>
            </a:r>
            <a:endParaRPr dirty="0"/>
          </a:p>
        </p:txBody>
      </p:sp>
      <p:sp>
        <p:nvSpPr>
          <p:cNvPr id="222" name="Google Shape;2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mAP</a:t>
            </a:r>
            <a:r>
              <a:rPr lang="en-US" dirty="0"/>
              <a:t> </a:t>
            </a:r>
            <a:r>
              <a:rPr lang="uk-UA" dirty="0"/>
              <a:t>включає в себе компроміс між </a:t>
            </a:r>
            <a:r>
              <a:rPr lang="uk-UA" dirty="0" err="1"/>
              <a:t>влучністюю</a:t>
            </a:r>
            <a:r>
              <a:rPr lang="uk-UA" dirty="0"/>
              <a:t> та повнотою, тому вона є придатною метрикою для оцінки виявлення.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uk-UA" dirty="0"/>
              <a:t>1 яка поєднує влучність та повноту, є їх середнє гармонійне Також з допомогою цього графіку можна вибрати поріг довіри: 85%</a:t>
            </a:r>
            <a:endParaRPr dirty="0"/>
          </a:p>
        </p:txBody>
      </p:sp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На цьому слайді представлена діаграма активності додатку. Сам додаток працює в двох потоках: в першому обробляє </a:t>
            </a:r>
            <a:r>
              <a:rPr lang="uk-UA" dirty="0" err="1"/>
              <a:t>нажаття</a:t>
            </a:r>
            <a:r>
              <a:rPr lang="uk-UA" dirty="0"/>
              <a:t> клавіш, наприклад вихід з програми, а в другому головний цикл, який записує екран, </a:t>
            </a:r>
            <a:r>
              <a:rPr lang="uk-UA" dirty="0" err="1"/>
              <a:t>нейромережа</a:t>
            </a:r>
            <a:r>
              <a:rPr lang="uk-UA" dirty="0"/>
              <a:t> яка виявляє об’єкти на фото, та скрипт наведення.</a:t>
            </a:r>
            <a:endParaRPr dirty="0"/>
          </a:p>
        </p:txBody>
      </p:sp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На верхньому </a:t>
            </a:r>
            <a:r>
              <a:rPr lang="uk-UA" dirty="0" err="1"/>
              <a:t>скірншоті</a:t>
            </a:r>
            <a:r>
              <a:rPr lang="uk-UA" dirty="0"/>
              <a:t> зображено середня кількість кадрів зроблена програмою – 41.</a:t>
            </a:r>
          </a:p>
          <a:p>
            <a:r>
              <a:rPr lang="uk-UA" dirty="0"/>
              <a:t>На нижньому – приклад виявлення гравця з точністю 90%</a:t>
            </a:r>
          </a:p>
        </p:txBody>
      </p:sp>
    </p:spTree>
    <p:extLst>
      <p:ext uri="{BB962C8B-B14F-4D97-AF65-F5344CB8AC3E}">
        <p14:creationId xmlns:p14="http://schemas.microsoft.com/office/powerpoint/2010/main" val="1078977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Нейромережі та </a:t>
            </a:r>
            <a:r>
              <a:rPr lang="ru-RU" dirty="0" err="1"/>
              <a:t>алгоритми</a:t>
            </a:r>
            <a:r>
              <a:rPr lang="ru-RU" dirty="0"/>
              <a:t>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швидко</a:t>
            </a:r>
            <a:r>
              <a:rPr lang="ru-RU" dirty="0"/>
              <a:t> </a:t>
            </a:r>
            <a:r>
              <a:rPr lang="ru-RU" dirty="0" err="1"/>
              <a:t>розвиваються</a:t>
            </a:r>
            <a:r>
              <a:rPr lang="ru-RU" dirty="0"/>
              <a:t>. З тих </a:t>
            </a:r>
            <a:r>
              <a:rPr lang="ru-RU" dirty="0" err="1"/>
              <a:t>пір</a:t>
            </a:r>
            <a:r>
              <a:rPr lang="ru-RU" dirty="0"/>
              <a:t> як вони почали </a:t>
            </a:r>
            <a:r>
              <a:rPr lang="ru-RU" dirty="0" err="1"/>
              <a:t>перемагати</a:t>
            </a:r>
            <a:r>
              <a:rPr lang="ru-RU" dirty="0"/>
              <a:t> людей в шашках, шахматах – в наш час вони </a:t>
            </a:r>
            <a:r>
              <a:rPr lang="ru-RU" dirty="0" err="1"/>
              <a:t>дійшли</a:t>
            </a:r>
            <a:r>
              <a:rPr lang="ru-RU" dirty="0"/>
              <a:t> до </a:t>
            </a:r>
            <a:r>
              <a:rPr lang="ru-RU" dirty="0" err="1"/>
              <a:t>сучасних</a:t>
            </a:r>
            <a:r>
              <a:rPr lang="ru-RU" dirty="0"/>
              <a:t> </a:t>
            </a:r>
            <a:r>
              <a:rPr lang="ru-RU" dirty="0" err="1"/>
              <a:t>комп’ютерних</a:t>
            </a:r>
            <a:r>
              <a:rPr lang="ru-RU" dirty="0"/>
              <a:t> </a:t>
            </a:r>
            <a:r>
              <a:rPr lang="ru-RU" dirty="0" err="1"/>
              <a:t>ігор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046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І </a:t>
            </a:r>
            <a:r>
              <a:rPr lang="uk-UA" dirty="0" err="1"/>
              <a:t>накінець</a:t>
            </a:r>
            <a:r>
              <a:rPr lang="uk-UA" dirty="0"/>
              <a:t> пропоную глянути 50-ти секундне відео яке демонструє результат роботи додатку.</a:t>
            </a:r>
          </a:p>
        </p:txBody>
      </p:sp>
    </p:spTree>
    <p:extLst>
      <p:ext uri="{BB962C8B-B14F-4D97-AF65-F5344CB8AC3E}">
        <p14:creationId xmlns:p14="http://schemas.microsoft.com/office/powerpoint/2010/main" val="2939431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Також результати роботи впровадженні на науковій конференції</a:t>
            </a:r>
            <a:endParaRPr dirty="0"/>
          </a:p>
        </p:txBody>
      </p:sp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err="1"/>
              <a:t>Саме</a:t>
            </a:r>
            <a:r>
              <a:rPr lang="ru-RU" dirty="0"/>
              <a:t> тому, </a:t>
            </a:r>
            <a:r>
              <a:rPr lang="ru-RU" dirty="0" err="1"/>
              <a:t>натхненний</a:t>
            </a:r>
            <a:r>
              <a:rPr lang="ru-RU" dirty="0"/>
              <a:t> </a:t>
            </a:r>
            <a:r>
              <a:rPr lang="ru-RU" dirty="0" err="1"/>
              <a:t>цією</a:t>
            </a:r>
            <a:r>
              <a:rPr lang="ru-RU" dirty="0"/>
              <a:t> </a:t>
            </a:r>
            <a:r>
              <a:rPr lang="ru-RU" dirty="0" err="1"/>
              <a:t>історією</a:t>
            </a:r>
            <a:r>
              <a:rPr lang="ru-RU" dirty="0"/>
              <a:t>, м</a:t>
            </a:r>
            <a:r>
              <a:rPr lang="uk-UA" dirty="0"/>
              <a:t>етою дипломної роботи є розробка додатку Асистента для гри </a:t>
            </a:r>
            <a:r>
              <a:rPr lang="en-US" dirty="0"/>
              <a:t>Counter-Strike Global Offensive</a:t>
            </a:r>
            <a:r>
              <a:rPr lang="uk-UA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З використанням нейромережі на основі моделі </a:t>
            </a:r>
            <a:r>
              <a:rPr lang="en-US" dirty="0"/>
              <a:t>YOLOv8 </a:t>
            </a:r>
            <a:r>
              <a:rPr lang="uk-UA" dirty="0"/>
              <a:t>для виявлення моделей персонажів, та алгоритму </a:t>
            </a:r>
            <a:r>
              <a:rPr lang="en-US" dirty="0" err="1"/>
              <a:t>windmouse</a:t>
            </a:r>
            <a:r>
              <a:rPr lang="en-US" dirty="0"/>
              <a:t> </a:t>
            </a:r>
            <a:r>
              <a:rPr lang="uk-UA" dirty="0"/>
              <a:t>для пересування прицілу.</a:t>
            </a:r>
            <a:endParaRPr dirty="0"/>
          </a:p>
        </p:txBody>
      </p:sp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Актуальною є робота із за розвитку сфери комп’ютерних ігор.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Також Застосування нейронних мереж в сфері розробок ігор розвивається широкими темпами.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 саме динамічні ігри з розвиненою комп’ютерною графікою є відмінною базою для вивчення роботи алгоритмів глибинного навчання та виявлення об’єктів (наприклад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YOLOv8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62053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dirty="0"/>
              <a:t>Наукова цінність: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b="0" i="0" dirty="0">
                <a:solidFill>
                  <a:srgbClr val="D1D5DB"/>
                </a:solidFill>
                <a:effectLst/>
                <a:latin typeface="Söhne"/>
              </a:rPr>
              <a:t>Дослідження нового підходу: Мій проект об'єднує два алгоритми,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YOLOv8 </a:t>
            </a:r>
            <a:r>
              <a:rPr lang="uk-UA" b="0" i="0" dirty="0">
                <a:solidFill>
                  <a:srgbClr val="D1D5DB"/>
                </a:solidFill>
                <a:effectLst/>
                <a:latin typeface="Söhne"/>
              </a:rPr>
              <a:t>і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WindMouse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uk-UA" b="0" i="0" dirty="0">
                <a:solidFill>
                  <a:srgbClr val="D1D5DB"/>
                </a:solidFill>
                <a:effectLst/>
                <a:latin typeface="Söhne"/>
              </a:rPr>
              <a:t>для виявлення моделей персонажів та керування грою.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b="0" i="0" dirty="0">
                <a:solidFill>
                  <a:srgbClr val="D1D5DB"/>
                </a:solidFill>
                <a:effectLst/>
                <a:latin typeface="Söhne"/>
              </a:rPr>
              <a:t>Це має наукову цінність, оскільки я </a:t>
            </a:r>
            <a:r>
              <a:rPr lang="uk-UA" b="0" i="0" dirty="0" err="1">
                <a:solidFill>
                  <a:srgbClr val="D1D5DB"/>
                </a:solidFill>
                <a:effectLst/>
                <a:latin typeface="Söhne"/>
              </a:rPr>
              <a:t>вношу</a:t>
            </a:r>
            <a:r>
              <a:rPr lang="uk-UA" b="0" i="0" dirty="0">
                <a:solidFill>
                  <a:srgbClr val="D1D5DB"/>
                </a:solidFill>
                <a:effectLst/>
                <a:latin typeface="Söhne"/>
              </a:rPr>
              <a:t> новий підхід до розв'язання задачі, поєднавши існуючі технології.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Експерименти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та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оцінка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Розробка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дипломного проекту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включає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серію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експериментів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та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оцінку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результатів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Це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дозволяє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досліджувати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ефективність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підходу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проводити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порівняльний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аналіз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з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іншими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методами.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Дослідження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можуть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допомогти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розкрити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нові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інсайти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та внести вклад у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галузь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комп'ютерного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зору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та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ігрових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технологій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uk-UA" b="0" i="0" dirty="0">
                <a:solidFill>
                  <a:srgbClr val="D1D5DB"/>
                </a:solidFill>
                <a:effectLst/>
                <a:latin typeface="Söhne"/>
              </a:rPr>
              <a:t>Покращення результатів: Якщо їх досягнути -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uk-UA" b="0" i="0" dirty="0">
                <a:solidFill>
                  <a:srgbClr val="D1D5DB"/>
                </a:solidFill>
                <a:effectLst/>
                <a:latin typeface="Söhne"/>
              </a:rPr>
              <a:t>проект матиме практичну цінність для розробників ігор або дослідників у галузі комп'ютерного зору.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uk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Загалом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мій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дипломний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проект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має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наукову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та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практичку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цінність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оскільки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я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пропоную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новий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підхід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до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вирішення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проблеми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досліджую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його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ефективність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та вношу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свій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вклад у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розвиток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комп'ютерного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зору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та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галузі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ігор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dirty="0"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39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b8257eb0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b8257eb0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YOLOv8 - </a:t>
            </a:r>
            <a:r>
              <a:rPr lang="uk-UA" dirty="0"/>
              <a:t>це новітнє сімейство моделей виявлення об'єктів</a:t>
            </a:r>
            <a:r>
              <a:rPr lang="en-US" dirty="0"/>
              <a:t>, </a:t>
            </a:r>
            <a:r>
              <a:rPr lang="uk-UA" dirty="0"/>
              <a:t>що забезпечує найсучаснішу продуктивність.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Використовуючи попередні версії </a:t>
            </a:r>
            <a:r>
              <a:rPr lang="en-US" dirty="0"/>
              <a:t>YOLO, </a:t>
            </a:r>
            <a:r>
              <a:rPr lang="uk-UA" dirty="0"/>
              <a:t>модель </a:t>
            </a:r>
            <a:r>
              <a:rPr lang="en-US" dirty="0"/>
              <a:t>v8 </a:t>
            </a:r>
            <a:r>
              <a:rPr lang="uk-UA" dirty="0"/>
              <a:t>є швидшою і точнішою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uk-UA" dirty="0"/>
              <a:t>ПРОВІВШИ ДОСЛІДЖЕННЯ над основними моделями виявлення, такими як: </a:t>
            </a:r>
            <a:r>
              <a:rPr lang="en-US" dirty="0"/>
              <a:t>RCNN, Fast RCNN, Faster RCNN, SSD </a:t>
            </a:r>
            <a:r>
              <a:rPr lang="uk-UA" dirty="0"/>
              <a:t>та </a:t>
            </a:r>
            <a:r>
              <a:rPr lang="en-US" dirty="0"/>
              <a:t>YOLO</a:t>
            </a:r>
            <a:r>
              <a:rPr lang="uk-UA" dirty="0"/>
              <a:t>, я дійшов наступного висновку:</a:t>
            </a:r>
          </a:p>
          <a:p>
            <a:pPr indent="457200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Fast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R-CNN використовує мережу пропозицій регіонів для класифікації об'єктів. Однак, цей підхід працює повільно, що не підходить для реального часу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SSD має перевагу для більш точного розпізнавання об'єктів. Він більше підходить для відео-криміналістики, юридичних розслідувань, виявлення орієнтирів і багато чого іншого. </a:t>
            </a:r>
          </a:p>
          <a:p>
            <a:pPr indent="457200" algn="just">
              <a:lnSpc>
                <a:spcPct val="150000"/>
              </a:lnSpc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YOLO пропонує високу швидкість, розраховану на 45 кадрів в секунду для великих мереж і 150 кадрів в секунду для менших мереж.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Підсумовуючи, можна сказати що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Yolo </a:t>
            </a:r>
            <a:r>
              <a:rPr lang="uk-U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найкращий варіант для виявлення об’єктів на екрані в режимі реального часу.</a:t>
            </a:r>
          </a:p>
          <a:p>
            <a:pPr marL="15875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41617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Для початку </a:t>
            </a:r>
            <a:r>
              <a:rPr lang="uk-UA" sz="1100" dirty="0"/>
              <a:t>я написав </a:t>
            </a:r>
            <a:r>
              <a:rPr lang="en-US" sz="1100" dirty="0"/>
              <a:t>PY </a:t>
            </a:r>
            <a:r>
              <a:rPr lang="uk-UA" sz="1100" dirty="0"/>
              <a:t>скрипт для наповнення своєї бази скріншотами гри.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100" dirty="0"/>
              <a:t>Після формування </a:t>
            </a:r>
            <a:r>
              <a:rPr lang="uk-UA" sz="1100" dirty="0" err="1"/>
              <a:t>датасету</a:t>
            </a:r>
            <a:r>
              <a:rPr lang="uk-UA" sz="1100" dirty="0"/>
              <a:t>, його потрібно покрити мітками класів. Найкращим рішенням було використати 4 класи</a:t>
            </a:r>
            <a:r>
              <a:rPr lang="en-US" sz="11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100" dirty="0"/>
              <a:t>Чому саме 4? Пояснюю: </a:t>
            </a:r>
            <a:r>
              <a:rPr lang="uk-UA" sz="1100" dirty="0" err="1"/>
              <a:t>Хоть</a:t>
            </a:r>
            <a:r>
              <a:rPr lang="uk-UA" sz="1100" dirty="0"/>
              <a:t> і скрипт надаватиме перевагу голові при прицілюванні, може трапитись ситуація, що на далекій дистанції модель не зможе її розпізнати – тоді вона буде наводитись на тіло.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100" dirty="0"/>
              <a:t>Але </a:t>
            </a:r>
            <a:r>
              <a:rPr lang="uk-UA" sz="1100" dirty="0" err="1"/>
              <a:t>міткування</a:t>
            </a:r>
            <a:r>
              <a:rPr lang="uk-UA" sz="1100" dirty="0"/>
              <a:t> 900 зображень це дуже довга та нудна робота, тому я скористався методом «</a:t>
            </a:r>
            <a:r>
              <a:rPr lang="uk-UA" sz="1100" dirty="0" err="1"/>
              <a:t>напів</a:t>
            </a:r>
            <a:r>
              <a:rPr lang="uk-UA" sz="1100" dirty="0"/>
              <a:t>-автоматична генерація </a:t>
            </a:r>
            <a:r>
              <a:rPr lang="uk-UA" sz="1100" dirty="0" err="1"/>
              <a:t>датасету</a:t>
            </a:r>
            <a:r>
              <a:rPr lang="uk-UA" sz="1100" dirty="0"/>
              <a:t>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Суть його </a:t>
            </a:r>
            <a:r>
              <a:rPr lang="uk-UA" dirty="0" err="1"/>
              <a:t>заключається</a:t>
            </a:r>
            <a:r>
              <a:rPr lang="uk-UA" dirty="0"/>
              <a:t> в тому що я власноруч розставляю мітки на невеликій кількості зображень(</a:t>
            </a:r>
            <a:r>
              <a:rPr lang="en-US" dirty="0"/>
              <a:t>~</a:t>
            </a:r>
            <a:r>
              <a:rPr lang="uk-UA" dirty="0"/>
              <a:t>1</a:t>
            </a:r>
            <a:r>
              <a:rPr lang="en-US" dirty="0"/>
              <a:t>6</a:t>
            </a:r>
            <a:r>
              <a:rPr lang="uk-UA" dirty="0"/>
              <a:t>0), після чого треную модель на цьому </a:t>
            </a:r>
            <a:r>
              <a:rPr lang="uk-UA" dirty="0" err="1"/>
              <a:t>датасеті</a:t>
            </a:r>
            <a:r>
              <a:rPr lang="uk-UA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І передаю її решта нерозмічених фото, на яких вона вже розставить мітки за мене. Все що мені залишається це перевірити чи вона зробила це правильно. Так було </a:t>
            </a:r>
            <a:r>
              <a:rPr lang="uk-UA" dirty="0" err="1"/>
              <a:t>розмічено</a:t>
            </a:r>
            <a:r>
              <a:rPr lang="uk-UA" dirty="0"/>
              <a:t> 900 зображень</a:t>
            </a:r>
            <a:endParaRPr dirty="0"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ри колонки">
  <p:cSld name="Три колонки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5" name="Google Shape;25;p2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2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3" name="Google Shape;83;p29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0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с подписью">
  <p:cSld name="Цитата с подписью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  <p:sp>
        <p:nvSpPr>
          <p:cNvPr id="107" name="Google Shape;107;p32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3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олбец с тремя рисунками">
  <p:cSld name="Столбец с тремя рисунками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34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9" name="Google Shape;119;p34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3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4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2" name="Google Shape;122;p34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4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5" name="Google Shape;125;p34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3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3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5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9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9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9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9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body" idx="3"/>
          </p:nvPr>
        </p:nvSpPr>
        <p:spPr>
          <a:xfrm>
            <a:off x="3656047" y="1672147"/>
            <a:ext cx="3258105" cy="391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uk-UA" dirty="0">
                <a:latin typeface="Times New Roman"/>
                <a:ea typeface="Times New Roman"/>
                <a:cs typeface="Times New Roman"/>
                <a:sym typeface="Times New Roman"/>
              </a:rPr>
              <a:t>на тему</a:t>
            </a:r>
            <a:r>
              <a:rPr lang="uk-UA" sz="20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uk-UA" dirty="0"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r>
              <a:rPr lang="ru-RU" sz="2200" b="1" dirty="0" err="1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Виявлення</a:t>
            </a:r>
            <a:r>
              <a:rPr lang="ru-RU" sz="2200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моделей </a:t>
            </a:r>
            <a:r>
              <a:rPr lang="ru-RU" sz="2200" b="1" dirty="0" err="1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персонажів</a:t>
            </a:r>
            <a:r>
              <a:rPr lang="ru-RU" sz="2200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200" b="1" dirty="0" err="1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гри</a:t>
            </a:r>
            <a:r>
              <a:rPr lang="ru-RU" sz="2200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та </a:t>
            </a:r>
            <a:r>
              <a:rPr lang="ru-RU" sz="2200" b="1" dirty="0" err="1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часткове</a:t>
            </a:r>
            <a:r>
              <a:rPr lang="ru-RU" sz="2200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200" b="1" dirty="0" err="1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керування</a:t>
            </a:r>
            <a:r>
              <a:rPr lang="ru-RU" sz="2200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на </a:t>
            </a:r>
            <a:r>
              <a:rPr lang="ru-RU" sz="2200" b="1" dirty="0" err="1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основі</a:t>
            </a:r>
            <a:r>
              <a:rPr lang="ru-RU" sz="2200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200" b="1" dirty="0" err="1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алгоритмів</a:t>
            </a:r>
            <a:r>
              <a:rPr lang="ru-RU" sz="2200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YOLOv8 та </a:t>
            </a:r>
            <a:r>
              <a:rPr lang="ru-RU" sz="2200" b="1" dirty="0" err="1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WindMouse</a:t>
            </a:r>
            <a:r>
              <a:rPr lang="ru-RU" sz="2200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uk-UA" dirty="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"/>
          <p:cNvSpPr txBox="1">
            <a:spLocks noGrp="1"/>
          </p:cNvSpPr>
          <p:nvPr>
            <p:ph type="body" idx="5"/>
          </p:nvPr>
        </p:nvSpPr>
        <p:spPr>
          <a:xfrm>
            <a:off x="7363477" y="2580972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uk-UA" sz="3200" dirty="0"/>
              <a:t>Виконав:</a:t>
            </a:r>
            <a:endParaRPr dirty="0"/>
          </a:p>
        </p:txBody>
      </p:sp>
      <p:sp>
        <p:nvSpPr>
          <p:cNvPr id="149" name="Google Shape;149;p1"/>
          <p:cNvSpPr txBox="1">
            <a:spLocks noGrp="1"/>
          </p:cNvSpPr>
          <p:nvPr>
            <p:ph type="body" idx="6"/>
          </p:nvPr>
        </p:nvSpPr>
        <p:spPr>
          <a:xfrm>
            <a:off x="7363477" y="3194930"/>
            <a:ext cx="3460261" cy="145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rPr lang="uk-UA" sz="1800" dirty="0"/>
              <a:t>студент Чернівецького Національного Університету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uk-UA" sz="1800" dirty="0"/>
              <a:t>групи: 444ск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uk-UA" sz="1800" dirty="0"/>
              <a:t>М.Ю. Максимович</a:t>
            </a:r>
            <a:endParaRPr dirty="0"/>
          </a:p>
        </p:txBody>
      </p:sp>
      <p:sp>
        <p:nvSpPr>
          <p:cNvPr id="150" name="Google Shape;150;p1"/>
          <p:cNvSpPr txBox="1">
            <a:spLocks noGrp="1"/>
          </p:cNvSpPr>
          <p:nvPr>
            <p:ph type="title"/>
          </p:nvPr>
        </p:nvSpPr>
        <p:spPr>
          <a:xfrm>
            <a:off x="2144727" y="518748"/>
            <a:ext cx="6988279" cy="1003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uk-UA" sz="4800" dirty="0"/>
              <a:t>Дипломна робота</a:t>
            </a:r>
            <a:endParaRPr lang="uk-UA" dirty="0"/>
          </a:p>
        </p:txBody>
      </p:sp>
      <p:sp>
        <p:nvSpPr>
          <p:cNvPr id="2" name="Google Shape;148;p1">
            <a:extLst>
              <a:ext uri="{FF2B5EF4-FFF2-40B4-BE49-F238E27FC236}">
                <a16:creationId xmlns:a16="http://schemas.microsoft.com/office/drawing/2014/main" id="{137D688A-0A77-161A-AE47-67F4A06E36BE}"/>
              </a:ext>
            </a:extLst>
          </p:cNvPr>
          <p:cNvSpPr txBox="1">
            <a:spLocks/>
          </p:cNvSpPr>
          <p:nvPr/>
        </p:nvSpPr>
        <p:spPr>
          <a:xfrm>
            <a:off x="7363477" y="4691323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spcBef>
                <a:spcPts val="0"/>
              </a:spcBef>
              <a:buSzPts val="2560"/>
            </a:pPr>
            <a:r>
              <a:rPr lang="uk-UA" sz="3200" dirty="0"/>
              <a:t>Керівник:</a:t>
            </a:r>
            <a:endParaRPr lang="uk-UA" dirty="0"/>
          </a:p>
        </p:txBody>
      </p:sp>
      <p:sp>
        <p:nvSpPr>
          <p:cNvPr id="3" name="Google Shape;149;p1">
            <a:extLst>
              <a:ext uri="{FF2B5EF4-FFF2-40B4-BE49-F238E27FC236}">
                <a16:creationId xmlns:a16="http://schemas.microsoft.com/office/drawing/2014/main" id="{1A9DC47B-6BD8-AEE1-69DA-919851227B03}"/>
              </a:ext>
            </a:extLst>
          </p:cNvPr>
          <p:cNvSpPr txBox="1">
            <a:spLocks/>
          </p:cNvSpPr>
          <p:nvPr/>
        </p:nvSpPr>
        <p:spPr>
          <a:xfrm>
            <a:off x="7363477" y="5305282"/>
            <a:ext cx="3850879" cy="119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spcBef>
                <a:spcPts val="0"/>
              </a:spcBef>
              <a:buSzPct val="79999"/>
            </a:pPr>
            <a:r>
              <a:rPr lang="ru-RU" sz="1800" dirty="0"/>
              <a:t>к.т.н., </a:t>
            </a:r>
            <a:r>
              <a:rPr lang="ru-RU" sz="1800" dirty="0" err="1"/>
              <a:t>асистент</a:t>
            </a:r>
            <a:r>
              <a:rPr lang="ru-RU" sz="1800" dirty="0"/>
              <a:t> Дворжак В.В</a:t>
            </a:r>
            <a:endParaRPr lang="ru-RU" dirty="0"/>
          </a:p>
        </p:txBody>
      </p:sp>
      <p:sp>
        <p:nvSpPr>
          <p:cNvPr id="7" name="Google Shape;149;p1">
            <a:extLst>
              <a:ext uri="{FF2B5EF4-FFF2-40B4-BE49-F238E27FC236}">
                <a16:creationId xmlns:a16="http://schemas.microsoft.com/office/drawing/2014/main" id="{9A3F0522-E2F2-467F-6D71-235A74A2E3A9}"/>
              </a:ext>
            </a:extLst>
          </p:cNvPr>
          <p:cNvSpPr txBox="1">
            <a:spLocks/>
          </p:cNvSpPr>
          <p:nvPr/>
        </p:nvSpPr>
        <p:spPr>
          <a:xfrm>
            <a:off x="69469" y="2580972"/>
            <a:ext cx="3586578" cy="391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spcBef>
                <a:spcPts val="0"/>
              </a:spcBef>
              <a:buSzPct val="79999"/>
            </a:pPr>
            <a:r>
              <a:rPr lang="ru-RU" sz="1800" dirty="0"/>
              <a:t>Кафедра </a:t>
            </a:r>
            <a:r>
              <a:rPr lang="ru-RU" sz="1800" dirty="0" err="1"/>
              <a:t>Комп’ютерних</a:t>
            </a:r>
            <a:r>
              <a:rPr lang="ru-RU" sz="1800" dirty="0"/>
              <a:t> Наук</a:t>
            </a:r>
            <a:endParaRPr lang="en-US" sz="1800" dirty="0"/>
          </a:p>
          <a:p>
            <a:pPr marL="0" indent="0">
              <a:spcBef>
                <a:spcPts val="0"/>
              </a:spcBef>
              <a:buSzPct val="79999"/>
            </a:pPr>
            <a:endParaRPr lang="ru-RU" sz="1800" dirty="0"/>
          </a:p>
          <a:p>
            <a:pPr marL="0" indent="0">
              <a:buSzPct val="79999"/>
            </a:pPr>
            <a:r>
              <a:rPr lang="ru-RU" sz="1800" dirty="0" err="1"/>
              <a:t>Спеціальність</a:t>
            </a:r>
            <a:r>
              <a:rPr lang="ru-RU" sz="1800" dirty="0"/>
              <a:t> «122 </a:t>
            </a:r>
            <a:r>
              <a:rPr lang="ru-RU" sz="1800" dirty="0" err="1"/>
              <a:t>Комп’ютерні</a:t>
            </a:r>
            <a:r>
              <a:rPr lang="ru-RU" sz="1800" dirty="0"/>
              <a:t> науки»</a:t>
            </a:r>
            <a:endParaRPr lang="en-US" sz="1800" dirty="0"/>
          </a:p>
          <a:p>
            <a:pPr marL="0" indent="0">
              <a:buSzPct val="79999"/>
            </a:pPr>
            <a:endParaRPr lang="ru-RU" sz="1800" dirty="0"/>
          </a:p>
          <a:p>
            <a:pPr marL="0" indent="0">
              <a:buSzPct val="79999"/>
            </a:pPr>
            <a:r>
              <a:rPr lang="ru-RU" sz="1800" dirty="0" err="1"/>
              <a:t>Освітня</a:t>
            </a:r>
            <a:r>
              <a:rPr lang="ru-RU" sz="1800" dirty="0"/>
              <a:t> </a:t>
            </a:r>
            <a:r>
              <a:rPr lang="ru-RU" sz="1800" dirty="0" err="1"/>
              <a:t>Програма</a:t>
            </a:r>
            <a:r>
              <a:rPr lang="ru-RU" sz="1800" dirty="0"/>
              <a:t>: «</a:t>
            </a:r>
            <a:r>
              <a:rPr lang="ru-RU" sz="1800" dirty="0" err="1"/>
              <a:t>Інтелектуальний</a:t>
            </a:r>
            <a:r>
              <a:rPr lang="ru-RU" sz="1800" dirty="0"/>
              <a:t> </a:t>
            </a:r>
            <a:r>
              <a:rPr lang="ru-RU" sz="1800" dirty="0" err="1"/>
              <a:t>аналіз</a:t>
            </a:r>
            <a:r>
              <a:rPr lang="ru-RU" sz="1800" dirty="0"/>
              <a:t> даних в</a:t>
            </a:r>
            <a:r>
              <a:rPr lang="en-US" sz="1800" dirty="0"/>
              <a:t> </a:t>
            </a:r>
            <a:r>
              <a:rPr lang="ru-RU" sz="1800" dirty="0" err="1"/>
              <a:t>комп’ютерних</a:t>
            </a:r>
            <a:r>
              <a:rPr lang="ru-RU" sz="1800" dirty="0"/>
              <a:t> </a:t>
            </a:r>
            <a:r>
              <a:rPr lang="ru-RU" sz="1800" dirty="0" err="1"/>
              <a:t>інформаційних</a:t>
            </a:r>
            <a:r>
              <a:rPr lang="ru-RU" sz="1800" dirty="0"/>
              <a:t> системах»</a:t>
            </a:r>
          </a:p>
          <a:p>
            <a:pPr marL="0" indent="0">
              <a:buSzPct val="79999"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1636723" y="117227"/>
            <a:ext cx="6324488" cy="84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sz="3900" b="1" dirty="0"/>
              <a:t>Параметри </a:t>
            </a:r>
            <a:r>
              <a:rPr lang="uk-UA" sz="3900" b="1" dirty="0" err="1"/>
              <a:t>Аугментації</a:t>
            </a:r>
            <a:endParaRPr sz="3900" b="1" dirty="0"/>
          </a:p>
        </p:txBody>
      </p:sp>
      <p:pic>
        <p:nvPicPr>
          <p:cNvPr id="198" name="Google Shape;198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3283"/>
          <a:stretch/>
        </p:blipFill>
        <p:spPr>
          <a:xfrm>
            <a:off x="6340641" y="1550543"/>
            <a:ext cx="5851359" cy="530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 txBox="1"/>
          <p:nvPr/>
        </p:nvSpPr>
        <p:spPr>
          <a:xfrm>
            <a:off x="152174" y="959708"/>
            <a:ext cx="6036294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К-сть зображень в </a:t>
            </a:r>
            <a:r>
              <a:rPr lang="uk-UA" sz="3200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датасеті</a:t>
            </a:r>
            <a:r>
              <a:rPr lang="uk-UA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до та після </a:t>
            </a:r>
            <a:r>
              <a:rPr lang="uk-UA" sz="3200" dirty="0" err="1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аугментації</a:t>
            </a:r>
            <a:r>
              <a:rPr lang="uk-UA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 - 902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Після – 2270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Розподіл </a:t>
            </a:r>
            <a:r>
              <a:rPr lang="en-US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 </a:t>
            </a:r>
            <a:r>
              <a:rPr lang="uk-UA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VAL / TEST</a:t>
            </a:r>
            <a:r>
              <a:rPr lang="uk-UA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32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uk-UA" sz="36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90% / 6% / 4%</a:t>
            </a:r>
            <a:endParaRPr lang="ru-RU" sz="1050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A5F22F-C7CC-BD3F-EA44-697C344F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7768"/>
            <a:ext cx="6470802" cy="1617701"/>
          </a:xfrm>
          <a:prstGeom prst="rect">
            <a:avLst/>
          </a:prstGeom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0734D89A-2224-5833-B7E5-C1342AF9C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xfrm>
            <a:off x="1003049" y="82575"/>
            <a:ext cx="72708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dirty="0"/>
              <a:t>Тренування моделі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0CEC0E-9F73-6F51-7C88-D0FBB807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5937"/>
            <a:ext cx="12192000" cy="3286125"/>
          </a:xfrm>
          <a:prstGeom prst="rect">
            <a:avLst/>
          </a:prstGeom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065BD26D-468B-3479-6B88-D9F30AB3F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dirty="0"/>
              <a:t>Перевірка якості навчання на </a:t>
            </a:r>
            <a:r>
              <a:rPr lang="uk-UA" dirty="0" err="1"/>
              <a:t>валідаційній</a:t>
            </a:r>
            <a:r>
              <a:rPr lang="uk-UA" dirty="0"/>
              <a:t> вибірці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B7F51B-D575-F8FD-476C-4AB667E0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360"/>
            <a:ext cx="12192000" cy="3258031"/>
          </a:xfrm>
          <a:prstGeom prst="rect">
            <a:avLst/>
          </a:prstGeom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51E522B1-D83F-08B6-58BE-03C26BAC25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39189CF1-9A2A-8B50-6EC9-E6F615500E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/>
          </a:p>
        </p:txBody>
      </p:sp>
      <p:sp>
        <p:nvSpPr>
          <p:cNvPr id="5" name="Google Shape;218;p11">
            <a:extLst>
              <a:ext uri="{FF2B5EF4-FFF2-40B4-BE49-F238E27FC236}">
                <a16:creationId xmlns:a16="http://schemas.microsoft.com/office/drawing/2014/main" id="{DAF1ACF8-D9D4-300C-4FB6-52D11E336586}"/>
              </a:ext>
            </a:extLst>
          </p:cNvPr>
          <p:cNvSpPr txBox="1">
            <a:spLocks/>
          </p:cNvSpPr>
          <p:nvPr/>
        </p:nvSpPr>
        <p:spPr>
          <a:xfrm>
            <a:off x="9105900" y="1192390"/>
            <a:ext cx="2747293" cy="299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SzPts val="4200"/>
            </a:pPr>
            <a:r>
              <a:rPr lang="uk-UA" dirty="0"/>
              <a:t>ОЦІНКА ЯКОСТІ МОДЕЛІ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BDF950-754A-2DBA-7502-CF4737FE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153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50715C-2293-4FE1-9BD1-9BEBD120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99E325F9-AA96-B0F9-861A-6016B276A9C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25380" y="0"/>
            <a:ext cx="838199" cy="76768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51348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2"/>
          <p:cNvPicPr preferRelativeResize="0"/>
          <p:nvPr/>
        </p:nvPicPr>
        <p:blipFill rotWithShape="1">
          <a:blip r:embed="rId3">
            <a:alphaModFix/>
          </a:blip>
          <a:srcRect r="18012"/>
          <a:stretch/>
        </p:blipFill>
        <p:spPr>
          <a:xfrm>
            <a:off x="0" y="1901196"/>
            <a:ext cx="6096000" cy="495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r="17963"/>
          <a:stretch/>
        </p:blipFill>
        <p:spPr>
          <a:xfrm>
            <a:off x="6092376" y="1901196"/>
            <a:ext cx="6099623" cy="49568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1001261" y="98370"/>
            <a:ext cx="9272653" cy="116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uk-UA" sz="5400" dirty="0"/>
              <a:t>Влучність та повнота</a:t>
            </a:r>
            <a:endParaRPr sz="5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7FDCC3-B88F-942B-5801-137DDD70C9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6" r="15292"/>
          <a:stretch/>
        </p:blipFill>
        <p:spPr>
          <a:xfrm>
            <a:off x="0" y="1901195"/>
            <a:ext cx="6192933" cy="49568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024045-B317-7A48-2E33-0F62A294A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6" r="15292"/>
          <a:stretch/>
        </p:blipFill>
        <p:spPr>
          <a:xfrm>
            <a:off x="6045720" y="1901194"/>
            <a:ext cx="6192933" cy="4956805"/>
          </a:xfrm>
          <a:prstGeom prst="rect">
            <a:avLst/>
          </a:prstGeom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448481BB-9520-5296-8C3D-9964F0655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3615090" y="644630"/>
            <a:ext cx="3813000" cy="112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uk-UA" sz="5400" dirty="0" err="1"/>
              <a:t>mAP</a:t>
            </a:r>
            <a:r>
              <a:rPr lang="uk-UA" sz="5400" dirty="0"/>
              <a:t> та F1</a:t>
            </a:r>
            <a:endParaRPr sz="5400" dirty="0"/>
          </a:p>
        </p:txBody>
      </p:sp>
      <p:pic>
        <p:nvPicPr>
          <p:cNvPr id="232" name="Google Shape;232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0562"/>
          <a:stretch/>
        </p:blipFill>
        <p:spPr>
          <a:xfrm>
            <a:off x="6043075" y="2274599"/>
            <a:ext cx="6148925" cy="458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/>
          <p:cNvPicPr preferRelativeResize="0"/>
          <p:nvPr/>
        </p:nvPicPr>
        <p:blipFill rotWithShape="1">
          <a:blip r:embed="rId4">
            <a:alphaModFix/>
          </a:blip>
          <a:srcRect r="11988"/>
          <a:stretch/>
        </p:blipFill>
        <p:spPr>
          <a:xfrm>
            <a:off x="0" y="2274599"/>
            <a:ext cx="6050844" cy="458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2760EA-B522-533A-A609-ABC68452F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57"/>
          <a:stretch/>
        </p:blipFill>
        <p:spPr>
          <a:xfrm>
            <a:off x="6096001" y="2304067"/>
            <a:ext cx="6096000" cy="45539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9466CA-38F2-64AE-6A6E-509ABD6793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770"/>
          <a:stretch/>
        </p:blipFill>
        <p:spPr>
          <a:xfrm>
            <a:off x="-7770" y="2274599"/>
            <a:ext cx="6050844" cy="4572000"/>
          </a:xfrm>
          <a:prstGeom prst="rect">
            <a:avLst/>
          </a:prstGeom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A0CAC73F-F4EC-E4A7-AA0B-0868BA1196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</a:t>
            </a:fld>
            <a:endParaRPr lang="uk-U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1001260" y="36029"/>
            <a:ext cx="8843779" cy="97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dirty="0"/>
              <a:t>Діаграма активності системи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414497-4ED9-E8EE-7D81-3D083764E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b="1813"/>
          <a:stretch/>
        </p:blipFill>
        <p:spPr bwMode="auto">
          <a:xfrm>
            <a:off x="390885" y="824948"/>
            <a:ext cx="9961656" cy="60330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FE8A3B26-BB14-A4E5-4C74-F142D3569D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25EF4B-5EEB-B018-93D6-4667972F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63151"/>
            <a:ext cx="9404723" cy="1400530"/>
          </a:xfrm>
        </p:spPr>
        <p:txBody>
          <a:bodyPr/>
          <a:lstStyle/>
          <a:p>
            <a:r>
              <a:rPr lang="uk-UA" dirty="0"/>
              <a:t>Приклад результату та швидкості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89079F4-12E1-5938-FEC4-7AF5E51514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1E3D50-AC01-D2E3-BE9E-D91D7B677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6" r="1033" b="20579"/>
          <a:stretch/>
        </p:blipFill>
        <p:spPr>
          <a:xfrm>
            <a:off x="4720170" y="3236949"/>
            <a:ext cx="3172534" cy="36210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E6DB83-BE1C-F5E1-AD37-827119B87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29" y="1395815"/>
            <a:ext cx="9579505" cy="18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5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body" idx="1"/>
          </p:nvPr>
        </p:nvSpPr>
        <p:spPr>
          <a:xfrm>
            <a:off x="274263" y="1349288"/>
            <a:ext cx="3707188" cy="488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Visual Studio Code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Python</a:t>
            </a:r>
            <a:endParaRPr lang="uk-UA" sz="2400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Git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400" dirty="0">
                <a:latin typeface="Century Gothic" panose="020B0502020202020204" pitchFamily="34" charset="0"/>
                <a:sym typeface="Century Gothic"/>
              </a:rPr>
              <a:t>Yolov8</a:t>
            </a:r>
            <a:endParaRPr lang="uk-UA" sz="2400" dirty="0">
              <a:latin typeface="Century Gothic" panose="020B0502020202020204" pitchFamily="34" charset="0"/>
              <a:sym typeface="Century Gothic"/>
            </a:endParaRPr>
          </a:p>
          <a:p>
            <a:pPr marL="342900" indent="-342900" algn="just">
              <a:lnSpc>
                <a:spcPct val="150000"/>
              </a:lnSpc>
              <a:buSzPts val="1600"/>
            </a:pPr>
            <a:r>
              <a:rPr lang="en-US" sz="2400" dirty="0" err="1">
                <a:latin typeface="Century Gothic" panose="020B0502020202020204" pitchFamily="34" charset="0"/>
                <a:cs typeface="Times New Roman"/>
                <a:sym typeface="Times New Roman"/>
              </a:rPr>
              <a:t>Windmouse</a:t>
            </a:r>
            <a:endParaRPr lang="en-US" sz="2400" dirty="0">
              <a:latin typeface="Century Gothic" panose="020B0502020202020204" pitchFamily="34" charset="0"/>
              <a:sym typeface="Century Gothic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400" dirty="0">
                <a:latin typeface="Century Gothic" panose="020B0502020202020204" pitchFamily="34" charset="0"/>
                <a:sym typeface="Century Gothic"/>
              </a:rPr>
              <a:t>OpenCV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2102" y="4771215"/>
            <a:ext cx="4574959" cy="191219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 txBox="1">
            <a:spLocks noGrp="1"/>
          </p:cNvSpPr>
          <p:nvPr>
            <p:ph type="title"/>
          </p:nvPr>
        </p:nvSpPr>
        <p:spPr>
          <a:xfrm>
            <a:off x="259935" y="363818"/>
            <a:ext cx="9404723" cy="81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dirty="0"/>
              <a:t>Засоби та технології розробки</a:t>
            </a:r>
            <a:endParaRPr dirty="0"/>
          </a:p>
        </p:txBody>
      </p:sp>
      <p:pic>
        <p:nvPicPr>
          <p:cNvPr id="247" name="Google Shape;247;p15" descr="upload.wikimedia.org/wikipedia/commons/thumb/5/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5239" y="1725208"/>
            <a:ext cx="2030709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 descr="Visual Studio Code — Википедия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9536" y="1238126"/>
            <a:ext cx="3046007" cy="30460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2DBF8BD9-044F-BCA4-BAE6-7E75E11CE2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pic>
        <p:nvPicPr>
          <p:cNvPr id="1036" name="Picture 12" descr="Логотип Python PNG прозрачный - PNG All">
            <a:extLst>
              <a:ext uri="{FF2B5EF4-FFF2-40B4-BE49-F238E27FC236}">
                <a16:creationId xmlns:a16="http://schemas.microsoft.com/office/drawing/2014/main" id="{53043E34-8B0A-1339-AC9A-5A8F9AE27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55" y="3639671"/>
            <a:ext cx="2724150" cy="35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1030E-4626-8CFC-A6D0-995504B6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Вступ</a:t>
            </a:r>
          </a:p>
        </p:txBody>
      </p:sp>
      <p:pic>
        <p:nvPicPr>
          <p:cNvPr id="4" name="Google Shape;162;p4" descr="What is Open AI? - Fronty">
            <a:extLst>
              <a:ext uri="{FF2B5EF4-FFF2-40B4-BE49-F238E27FC236}">
                <a16:creationId xmlns:a16="http://schemas.microsoft.com/office/drawing/2014/main" id="{13213C46-5DE3-E3D2-9D68-1282551191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2524" y="2077083"/>
            <a:ext cx="5790913" cy="32573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790949D6-93BD-D857-E0DB-B1806D20D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55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76C02F2-A9D4-791B-554E-1878154CD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20</a:t>
            </a:fld>
            <a:endParaRPr lang="uk-UA"/>
          </a:p>
        </p:txBody>
      </p:sp>
      <p:pic>
        <p:nvPicPr>
          <p:cNvPr id="6" name="example">
            <a:hlinkClick r:id="" action="ppaction://media"/>
            <a:extLst>
              <a:ext uri="{FF2B5EF4-FFF2-40B4-BE49-F238E27FC236}">
                <a16:creationId xmlns:a16="http://schemas.microsoft.com/office/drawing/2014/main" id="{8AD511EF-CC59-1CCA-2249-57CF07F5E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2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>
            <a:spLocks noGrp="1"/>
          </p:cNvSpPr>
          <p:nvPr>
            <p:ph type="title"/>
          </p:nvPr>
        </p:nvSpPr>
        <p:spPr>
          <a:xfrm>
            <a:off x="656385" y="0"/>
            <a:ext cx="9404723" cy="11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Century Gothic"/>
              <a:buNone/>
            </a:pPr>
            <a:r>
              <a:rPr lang="uk-UA" sz="6600" dirty="0"/>
              <a:t>ВИСНОВКИ</a:t>
            </a:r>
            <a:endParaRPr sz="18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6363A109-B8B5-CBEA-9B55-5B864F26B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05" y="2355952"/>
            <a:ext cx="5233224" cy="4332523"/>
          </a:xfrm>
        </p:spPr>
        <p:txBody>
          <a:bodyPr anchor="t">
            <a:normAutofit lnSpcReduction="10000"/>
          </a:bodyPr>
          <a:lstStyle/>
          <a:p>
            <a:pPr marL="137160" indent="0">
              <a:buNone/>
            </a:pPr>
            <a:r>
              <a:rPr lang="ru-RU" sz="2000" b="1" dirty="0"/>
              <a:t>Для </a:t>
            </a:r>
            <a:r>
              <a:rPr lang="uk-UA" sz="2000" b="1" dirty="0"/>
              <a:t>реалізації поставленої задачі було виконано:</a:t>
            </a:r>
          </a:p>
          <a:p>
            <a:pPr marL="137160" indent="0">
              <a:buNone/>
            </a:pPr>
            <a:endParaRPr lang="ru-RU" sz="1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uk-UA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Підготовка набору зображень. 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Створення міток класів на зображеннях. 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Тренування моделі Yolov8 на підготовленому </a:t>
            </a:r>
            <a:r>
              <a:rPr lang="uk-UA" dirty="0" err="1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датасеті</a:t>
            </a:r>
            <a:r>
              <a:rPr lang="uk-UA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.</a:t>
            </a:r>
            <a:endParaRPr lang="uk-UA" dirty="0">
              <a:latin typeface="Century Gothic" panose="020B0502020202020204" pitchFamily="34" charset="0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Оцінка якості моделі.</a:t>
            </a:r>
            <a:endParaRPr lang="uk-UA" dirty="0">
              <a:latin typeface="Century Gothic" panose="020B0502020202020204" pitchFamily="34" charset="0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Розробка додатку-асистента для виявлення об’єктів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Тестування програми та виправлення помилок</a:t>
            </a:r>
          </a:p>
          <a:p>
            <a:pPr marL="342900" indent="-342900">
              <a:buSzPts val="1920"/>
            </a:pPr>
            <a:r>
              <a:rPr lang="uk-UA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Покращення моделі.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F700E2D-60FF-76A3-9B77-ADA15152C3C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07472" y="1057835"/>
            <a:ext cx="11564724" cy="1176140"/>
          </a:xfrm>
        </p:spPr>
        <p:txBody>
          <a:bodyPr>
            <a:normAutofit fontScale="92500" lnSpcReduction="10000"/>
          </a:bodyPr>
          <a:lstStyle/>
          <a:p>
            <a:pPr marL="137160" indent="0">
              <a:buNone/>
            </a:pPr>
            <a:r>
              <a:rPr lang="uk-UA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Працюючи над дипломною було розроблено додаток-асистент для допомоги в керуванні грою </a:t>
            </a:r>
            <a:r>
              <a:rPr lang="en-US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CSGO. </a:t>
            </a:r>
            <a:r>
              <a:rPr lang="uk-UA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Основна задача є виявлення персонажа на моніторі, з допомогою нейромережі на основі моделі </a:t>
            </a:r>
            <a:r>
              <a:rPr lang="en-US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YOLOv8</a:t>
            </a:r>
            <a:r>
              <a:rPr lang="uk-UA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та наведення на нього, використовуючи алгоритм </a:t>
            </a:r>
            <a:r>
              <a:rPr lang="en-US" sz="18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windmouse</a:t>
            </a:r>
            <a:r>
              <a:rPr lang="uk-UA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для плавного пересування прицілу.</a:t>
            </a:r>
          </a:p>
          <a:p>
            <a:pPr marL="137160" indent="0">
              <a:buNone/>
            </a:pPr>
            <a:endParaRPr lang="uk-UA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7E2C19D8-14BD-F1C7-447C-6EBED04B1290}"/>
              </a:ext>
            </a:extLst>
          </p:cNvPr>
          <p:cNvSpPr txBox="1">
            <a:spLocks/>
          </p:cNvSpPr>
          <p:nvPr/>
        </p:nvSpPr>
        <p:spPr>
          <a:xfrm>
            <a:off x="5989834" y="2355952"/>
            <a:ext cx="5845995" cy="420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37160" indent="0">
              <a:buNone/>
            </a:pPr>
            <a:r>
              <a:rPr lang="uk-UA" sz="1800" b="1" dirty="0">
                <a:effectLst/>
                <a:latin typeface="Century Gothic" panose="020B0502020202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Функціональні можливості:</a:t>
            </a:r>
          </a:p>
          <a:p>
            <a:r>
              <a:rPr lang="uk-UA" sz="1800" dirty="0">
                <a:effectLst/>
                <a:latin typeface="Century Gothic" panose="020B0502020202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Виявлення моделей гравців на екрані за допомогою комп’ютерного зору.</a:t>
            </a:r>
            <a:endParaRPr lang="uk-UA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r>
              <a:rPr lang="uk-UA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Авто-наведення на противника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uk-UA" dirty="0"/>
              <a:t>Перемикання режимів роботи</a:t>
            </a:r>
          </a:p>
          <a:p>
            <a:pPr marL="137160" indent="0">
              <a:buNone/>
            </a:pPr>
            <a:r>
              <a:rPr lang="uk-UA" sz="1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Не функціональні можливості:</a:t>
            </a:r>
          </a:p>
          <a:p>
            <a:r>
              <a:rPr lang="uk-UA" dirty="0"/>
              <a:t>Висока точність класифікації, понад 80%.</a:t>
            </a:r>
          </a:p>
          <a:p>
            <a:r>
              <a:rPr lang="uk-UA" dirty="0"/>
              <a:t>Швидкість реакції не менша </a:t>
            </a:r>
            <a:r>
              <a:rPr lang="ru-RU" dirty="0"/>
              <a:t>за 0.050 сек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8EECF3A0-8311-88AF-7212-FE675763F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1953173" y="2728735"/>
            <a:ext cx="8285654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ru" sz="4000" dirty="0"/>
              <a:t>Дякую за ваш час та увагу 🙂</a:t>
            </a:r>
            <a:br>
              <a:rPr lang="ru" sz="4000" dirty="0"/>
            </a:br>
            <a:r>
              <a:rPr lang="ru" sz="4000" dirty="0"/>
              <a:t>Питання?</a:t>
            </a:r>
            <a:endParaRPr sz="4400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D25877E4-8915-A31D-125B-7F1E17FD50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title"/>
          </p:nvPr>
        </p:nvSpPr>
        <p:spPr>
          <a:xfrm>
            <a:off x="1267547" y="426084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dirty="0"/>
              <a:t>Мета</a:t>
            </a:r>
            <a:endParaRPr dirty="0"/>
          </a:p>
        </p:txBody>
      </p:sp>
      <p:sp>
        <p:nvSpPr>
          <p:cNvPr id="156" name="Google Shape;156;p2"/>
          <p:cNvSpPr txBox="1">
            <a:spLocks noGrp="1"/>
          </p:cNvSpPr>
          <p:nvPr>
            <p:ph type="body" idx="1"/>
          </p:nvPr>
        </p:nvSpPr>
        <p:spPr>
          <a:xfrm>
            <a:off x="437488" y="1581356"/>
            <a:ext cx="10763912" cy="205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0215" marR="0" lvl="0" indent="-44335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uk-UA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Метою дипломної роботи є розробка додатку асистента для гри </a:t>
            </a: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Counter-Strike Global Offensive, </a:t>
            </a:r>
            <a:r>
              <a:rPr lang="uk-UA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з використанням нейромереж, алгоритмів  виявлення об’єктів та алгоритму </a:t>
            </a:r>
            <a:r>
              <a:rPr lang="en-US" dirty="0" err="1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Windmouse</a:t>
            </a:r>
            <a:r>
              <a:rPr lang="en-US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.</a:t>
            </a:r>
            <a:endParaRPr lang="uk-UA" dirty="0">
              <a:latin typeface="Century Gothic" panose="020B0502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Aim Statements — Lothian Quality">
            <a:extLst>
              <a:ext uri="{FF2B5EF4-FFF2-40B4-BE49-F238E27FC236}">
                <a16:creationId xmlns:a16="http://schemas.microsoft.com/office/drawing/2014/main" id="{861471AA-8AA0-3A50-4F1A-D3310C884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078" y="3429000"/>
            <a:ext cx="4208090" cy="26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9FD33B84-9D3F-30AF-D1EF-FD25242505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</a:t>
            </a:fld>
            <a:endParaRPr lang="uk-U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dirty="0"/>
              <a:t>Завдання</a:t>
            </a:r>
            <a:endParaRPr dirty="0"/>
          </a:p>
        </p:txBody>
      </p:sp>
      <p:sp>
        <p:nvSpPr>
          <p:cNvPr id="180" name="Google Shape;180;p6"/>
          <p:cNvSpPr txBox="1">
            <a:spLocks noGrp="1"/>
          </p:cNvSpPr>
          <p:nvPr>
            <p:ph type="body" idx="1"/>
          </p:nvPr>
        </p:nvSpPr>
        <p:spPr>
          <a:xfrm>
            <a:off x="972528" y="1853248"/>
            <a:ext cx="8751888" cy="377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uk-UA" sz="2400" dirty="0">
                <a:latin typeface="Times New Roman"/>
                <a:ea typeface="Times New Roman"/>
                <a:cs typeface="Times New Roman"/>
                <a:sym typeface="Times New Roman"/>
              </a:rPr>
              <a:t>Підготовка набору зображень.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sz="2400" dirty="0">
                <a:latin typeface="Times New Roman"/>
                <a:ea typeface="Times New Roman"/>
                <a:cs typeface="Times New Roman"/>
                <a:sym typeface="Times New Roman"/>
              </a:rPr>
              <a:t>Створення міток класів на зображеннях.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sz="2400" dirty="0">
                <a:latin typeface="Times New Roman"/>
                <a:ea typeface="Times New Roman"/>
                <a:cs typeface="Times New Roman"/>
                <a:sym typeface="Times New Roman"/>
              </a:rPr>
              <a:t>Тренування моделі Yolov8 на підготовленому </a:t>
            </a:r>
            <a:r>
              <a:rPr lang="uk-UA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датасеті</a:t>
            </a:r>
            <a:r>
              <a:rPr lang="uk-UA" sz="2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sz="2400" dirty="0">
                <a:latin typeface="Times New Roman"/>
                <a:ea typeface="Times New Roman"/>
                <a:cs typeface="Times New Roman"/>
                <a:sym typeface="Times New Roman"/>
              </a:rPr>
              <a:t>Оцінка якості моделі.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Розробка додатку-асистента для виявлення об’єктів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uk-UA" sz="2400" dirty="0">
                <a:latin typeface="Times New Roman"/>
                <a:ea typeface="Times New Roman"/>
                <a:cs typeface="Times New Roman"/>
                <a:sym typeface="Times New Roman"/>
              </a:rPr>
              <a:t>Тестування програми та виправлення помилок</a:t>
            </a:r>
          </a:p>
          <a:p>
            <a:pPr marL="342900" indent="-342900">
              <a:buSzPts val="1920"/>
            </a:pPr>
            <a:r>
              <a:rPr lang="uk-UA" sz="2800" dirty="0">
                <a:latin typeface="Times New Roman"/>
                <a:ea typeface="Times New Roman"/>
                <a:cs typeface="Times New Roman"/>
                <a:sym typeface="Times New Roman"/>
              </a:rPr>
              <a:t>Покращення моделі.</a:t>
            </a: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71B64EF4-39D7-84F8-FD0F-AFA726C1C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D0C83-572B-D830-5665-CA3C964E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Актуальність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D5F6696-46B2-CFC5-03E7-11FF6E5AE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05" y="1511930"/>
            <a:ext cx="9207001" cy="2965478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uk-UA" sz="2400" b="0" i="0" dirty="0">
                <a:solidFill>
                  <a:srgbClr val="D1D5DB"/>
                </a:solidFill>
                <a:effectLst/>
                <a:latin typeface="Söhne"/>
              </a:rPr>
              <a:t>Розвиток сфери комп’ютерних ігор</a:t>
            </a:r>
          </a:p>
          <a:p>
            <a:pPr algn="l">
              <a:buFont typeface="+mj-lt"/>
              <a:buAutoNum type="arabicPeriod"/>
            </a:pPr>
            <a:r>
              <a:rPr lang="uk-UA" sz="2400" b="0" i="0" dirty="0">
                <a:solidFill>
                  <a:srgbClr val="D1D5DB"/>
                </a:solidFill>
                <a:effectLst/>
                <a:latin typeface="Söhne"/>
              </a:rPr>
              <a:t>Широке </a:t>
            </a:r>
            <a:r>
              <a:rPr lang="uk-UA" sz="2400" dirty="0">
                <a:solidFill>
                  <a:srgbClr val="D1D5DB"/>
                </a:solidFill>
                <a:latin typeface="Söhne"/>
              </a:rPr>
              <a:t>застосування нейромереж у розробці ігор</a:t>
            </a:r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uk-UA" sz="2400" b="0" i="0" dirty="0">
                <a:solidFill>
                  <a:srgbClr val="D1D5DB"/>
                </a:solidFill>
                <a:effectLst/>
                <a:latin typeface="Söhne"/>
              </a:rPr>
              <a:t>Стрімкий розвиток моделей 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Object Detection </a:t>
            </a:r>
            <a:r>
              <a:rPr lang="uk-UA" sz="2400" b="0" i="0" dirty="0">
                <a:solidFill>
                  <a:srgbClr val="D1D5DB"/>
                </a:solidFill>
                <a:effectLst/>
                <a:latin typeface="Söhne"/>
              </a:rPr>
              <a:t>та суттєве покращення їхньо</a:t>
            </a:r>
            <a:r>
              <a:rPr lang="uk-UA" sz="2400" dirty="0">
                <a:solidFill>
                  <a:srgbClr val="D1D5DB"/>
                </a:solidFill>
                <a:latin typeface="Söhne"/>
              </a:rPr>
              <a:t>ї точності</a:t>
            </a:r>
          </a:p>
          <a:p>
            <a:pPr algn="l">
              <a:buFont typeface="+mj-lt"/>
              <a:buAutoNum type="arabicPeriod"/>
            </a:pPr>
            <a:r>
              <a:rPr lang="uk-UA" sz="2400" b="0" i="0" dirty="0">
                <a:solidFill>
                  <a:srgbClr val="D1D5DB"/>
                </a:solidFill>
                <a:effectLst/>
                <a:latin typeface="Söhne"/>
              </a:rPr>
              <a:t>Запити користувачів на персоналіза</a:t>
            </a:r>
            <a:r>
              <a:rPr lang="uk-UA" sz="2400" dirty="0">
                <a:solidFill>
                  <a:srgbClr val="D1D5DB"/>
                </a:solidFill>
                <a:latin typeface="Söhne"/>
              </a:rPr>
              <a:t>цію, адаптацію і якість ігор </a:t>
            </a:r>
            <a:endParaRPr lang="uk-UA" sz="24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5E50FE2E-3EC2-9432-40A5-BCF8321E3C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312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>
            <a:spLocks noGrp="1"/>
          </p:cNvSpPr>
          <p:nvPr>
            <p:ph type="title"/>
          </p:nvPr>
        </p:nvSpPr>
        <p:spPr>
          <a:xfrm>
            <a:off x="288148" y="3659031"/>
            <a:ext cx="3083013" cy="239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uk-UA" dirty="0"/>
              <a:t>Практичне значення:</a:t>
            </a:r>
            <a:endParaRPr dirty="0"/>
          </a:p>
        </p:txBody>
      </p:sp>
      <p:sp>
        <p:nvSpPr>
          <p:cNvPr id="174" name="Google Shape;174;p5"/>
          <p:cNvSpPr txBox="1">
            <a:spLocks noGrp="1"/>
          </p:cNvSpPr>
          <p:nvPr>
            <p:ph type="body" idx="1"/>
          </p:nvPr>
        </p:nvSpPr>
        <p:spPr>
          <a:xfrm>
            <a:off x="3371161" y="3429000"/>
            <a:ext cx="8218584" cy="318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0215" marR="0" lvl="0" indent="-45021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uk-UA" sz="2200" dirty="0">
                <a:latin typeface="Century Gothic" panose="020B0502020202020204" pitchFamily="34" charset="0"/>
              </a:rPr>
              <a:t>Вивчення алгоритмів </a:t>
            </a:r>
            <a:r>
              <a:rPr lang="uk-UA" sz="2200" dirty="0" err="1">
                <a:latin typeface="Century Gothic" panose="020B0502020202020204" pitchFamily="34" charset="0"/>
              </a:rPr>
              <a:t>Object</a:t>
            </a:r>
            <a:r>
              <a:rPr lang="uk-UA" sz="2200" dirty="0">
                <a:latin typeface="Century Gothic" panose="020B0502020202020204" pitchFamily="34" charset="0"/>
              </a:rPr>
              <a:t> </a:t>
            </a:r>
            <a:r>
              <a:rPr lang="uk-UA" sz="2200" dirty="0" err="1">
                <a:latin typeface="Century Gothic" panose="020B0502020202020204" pitchFamily="34" charset="0"/>
              </a:rPr>
              <a:t>Detection</a:t>
            </a:r>
            <a:r>
              <a:rPr lang="uk-UA" sz="2200" dirty="0">
                <a:latin typeface="Century Gothic" panose="020B0502020202020204" pitchFamily="34" charset="0"/>
              </a:rPr>
              <a:t> та алгоритму YOLOv8 на основі виявлення персонажів гри. </a:t>
            </a:r>
          </a:p>
          <a:p>
            <a:pPr marL="450215" marR="0" lvl="0" indent="-45021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uk-UA" sz="2200" dirty="0">
                <a:latin typeface="Century Gothic" panose="020B0502020202020204" pitchFamily="34" charset="0"/>
              </a:rPr>
              <a:t>Вивчення цільової аудиторії ринку цифрових послуг в сфері комп’ютерних ігор з точки зору </a:t>
            </a:r>
            <a:r>
              <a:rPr lang="uk-UA" sz="2200" dirty="0" err="1">
                <a:latin typeface="Century Gothic" panose="020B0502020202020204" pitchFamily="34" charset="0"/>
              </a:rPr>
              <a:t>кастомізації</a:t>
            </a:r>
            <a:r>
              <a:rPr lang="uk-UA" sz="2200" dirty="0">
                <a:latin typeface="Century Gothic" panose="020B0502020202020204" pitchFamily="34" charset="0"/>
              </a:rPr>
              <a:t> модифікаторів гри </a:t>
            </a:r>
            <a:r>
              <a:rPr lang="ru-RU" sz="2200" dirty="0">
                <a:latin typeface="Century Gothic" panose="020B0502020202020204" pitchFamily="34" charset="0"/>
              </a:rPr>
              <a:t>(«</a:t>
            </a:r>
            <a:r>
              <a:rPr lang="ru-RU" sz="2200" dirty="0" err="1">
                <a:latin typeface="Century Gothic" panose="020B0502020202020204" pitchFamily="34" charset="0"/>
              </a:rPr>
              <a:t>скінів</a:t>
            </a:r>
            <a:r>
              <a:rPr lang="ru-RU" sz="2200" dirty="0">
                <a:latin typeface="Century Gothic" panose="020B0502020202020204" pitchFamily="34" charset="0"/>
              </a:rPr>
              <a:t>»).</a:t>
            </a:r>
          </a:p>
        </p:txBody>
      </p:sp>
      <p:sp>
        <p:nvSpPr>
          <p:cNvPr id="2" name="Google Shape;167;p3">
            <a:extLst>
              <a:ext uri="{FF2B5EF4-FFF2-40B4-BE49-F238E27FC236}">
                <a16:creationId xmlns:a16="http://schemas.microsoft.com/office/drawing/2014/main" id="{9AC267C8-48D1-70B3-AE22-AEE559CFBF9A}"/>
              </a:ext>
            </a:extLst>
          </p:cNvPr>
          <p:cNvSpPr txBox="1">
            <a:spLocks/>
          </p:cNvSpPr>
          <p:nvPr/>
        </p:nvSpPr>
        <p:spPr>
          <a:xfrm>
            <a:off x="288148" y="643296"/>
            <a:ext cx="3083013" cy="184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200"/>
            </a:pPr>
            <a:r>
              <a:rPr lang="uk-UA" dirty="0"/>
              <a:t>Наукова цінність:</a:t>
            </a:r>
          </a:p>
        </p:txBody>
      </p:sp>
      <p:sp>
        <p:nvSpPr>
          <p:cNvPr id="3" name="Google Shape;180;p6">
            <a:extLst>
              <a:ext uri="{FF2B5EF4-FFF2-40B4-BE49-F238E27FC236}">
                <a16:creationId xmlns:a16="http://schemas.microsoft.com/office/drawing/2014/main" id="{3315E170-D238-4E7C-35F4-2647B120E5E7}"/>
              </a:ext>
            </a:extLst>
          </p:cNvPr>
          <p:cNvSpPr txBox="1">
            <a:spLocks/>
          </p:cNvSpPr>
          <p:nvPr/>
        </p:nvSpPr>
        <p:spPr>
          <a:xfrm>
            <a:off x="3371161" y="392859"/>
            <a:ext cx="6885543" cy="270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SzPts val="1920"/>
            </a:pPr>
            <a:r>
              <a:rPr lang="uk-UA" sz="28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Дослідження нового підходу використання двох алгоритмів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1920"/>
            </a:pPr>
            <a:r>
              <a:rPr lang="uk-UA" sz="28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Обґрунтування вибору моделі. Експерименти та оцінка якості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1920"/>
            </a:pPr>
            <a:r>
              <a:rPr lang="uk-UA" sz="28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Покращення результатів виявлення моделей персонажів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B3ECA05-325A-C820-8896-4AA154412B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48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b8257eb0e_1_0"/>
          <p:cNvSpPr txBox="1">
            <a:spLocks noGrp="1"/>
          </p:cNvSpPr>
          <p:nvPr>
            <p:ph type="title"/>
          </p:nvPr>
        </p:nvSpPr>
        <p:spPr>
          <a:xfrm>
            <a:off x="301362" y="195265"/>
            <a:ext cx="6951693" cy="84342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Чому саме YOLOv8</a:t>
            </a:r>
            <a:r>
              <a:rPr lang="uk-UA" dirty="0">
                <a:latin typeface="+mn-lt"/>
              </a:rPr>
              <a:t>?</a:t>
            </a:r>
            <a:endParaRPr dirty="0">
              <a:latin typeface="+mn-lt"/>
            </a:endParaRPr>
          </a:p>
        </p:txBody>
      </p:sp>
      <p:pic>
        <p:nvPicPr>
          <p:cNvPr id="2052" name="Picture 4" descr="YOLOv8 is the new beast in town - by Amitabha Banerjee">
            <a:extLst>
              <a:ext uri="{FF2B5EF4-FFF2-40B4-BE49-F238E27FC236}">
                <a16:creationId xmlns:a16="http://schemas.microsoft.com/office/drawing/2014/main" id="{8F3F8FC7-A497-674C-E37B-B21C82E3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4907"/>
            <a:ext cx="6335204" cy="39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ou only live once, but YOLO has already 8 lives | AISent">
            <a:extLst>
              <a:ext uri="{FF2B5EF4-FFF2-40B4-BE49-F238E27FC236}">
                <a16:creationId xmlns:a16="http://schemas.microsoft.com/office/drawing/2014/main" id="{24E59AD6-AD5A-2E87-E785-3D7FDEFF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204" y="2419165"/>
            <a:ext cx="5856796" cy="44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4;p5">
            <a:extLst>
              <a:ext uri="{FF2B5EF4-FFF2-40B4-BE49-F238E27FC236}">
                <a16:creationId xmlns:a16="http://schemas.microsoft.com/office/drawing/2014/main" id="{47128A19-758B-2DBA-3867-9D8859EB3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0339" y="931591"/>
            <a:ext cx="10813481" cy="182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0215" marR="0" lvl="0" indent="-45021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uk-UA" sz="2800" dirty="0">
                <a:latin typeface="Century Gothic" panose="020B0502020202020204" pitchFamily="34" charset="0"/>
                <a:cs typeface="Times New Roman"/>
                <a:sym typeface="Times New Roman"/>
              </a:rPr>
              <a:t>Найкраща швидкість серед аналогів</a:t>
            </a:r>
          </a:p>
          <a:p>
            <a:pPr marL="450215" marR="0" lvl="0" indent="-45021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uk-UA" sz="2800" dirty="0">
                <a:latin typeface="Century Gothic" panose="020B0502020202020204" pitchFamily="34" charset="0"/>
                <a:cs typeface="Times New Roman"/>
                <a:sym typeface="Times New Roman"/>
              </a:rPr>
              <a:t>Ідеально підходить для використання в реальному часі</a:t>
            </a:r>
          </a:p>
          <a:p>
            <a:pPr marL="450215" indent="-450215" algn="just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uk-UA" sz="2800" dirty="0">
                <a:latin typeface="Century Gothic" panose="020B0502020202020204" pitchFamily="34" charset="0"/>
                <a:cs typeface="Times New Roman"/>
                <a:sym typeface="Times New Roman"/>
              </a:rPr>
              <a:t>Хороша точність</a:t>
            </a:r>
            <a:r>
              <a:rPr lang="en-US" sz="2800" dirty="0">
                <a:latin typeface="Century Gothic" panose="020B0502020202020204" pitchFamily="34" charset="0"/>
                <a:cs typeface="Times New Roman"/>
                <a:sym typeface="Times New Roman"/>
              </a:rPr>
              <a:t>  </a:t>
            </a:r>
            <a:r>
              <a:rPr lang="uk-UA" sz="2800" dirty="0">
                <a:latin typeface="Century Gothic" panose="020B0502020202020204" pitchFamily="34" charset="0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8807DFC6-9714-1D4C-DBD3-2DE21B89C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D30ED-18B8-E6F9-A076-226DB602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849" y="227358"/>
            <a:ext cx="7873200" cy="1400530"/>
          </a:xfrm>
        </p:spPr>
        <p:txBody>
          <a:bodyPr/>
          <a:lstStyle/>
          <a:p>
            <a:r>
              <a:rPr lang="en-US" dirty="0"/>
              <a:t>YOLO vs others model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752C37-5497-38A5-34EC-6C134A4DA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" r="55773"/>
          <a:stretch/>
        </p:blipFill>
        <p:spPr>
          <a:xfrm>
            <a:off x="6950523" y="1921259"/>
            <a:ext cx="5241477" cy="4936741"/>
          </a:xfrm>
          <a:prstGeom prst="rect">
            <a:avLst/>
          </a:prstGeom>
        </p:spPr>
      </p:pic>
      <p:pic>
        <p:nvPicPr>
          <p:cNvPr id="1026" name="Picture 2" descr="Zero to Hero: Guide to Object Detection using Deep Learning: Faster R-CNN, YOLO,SSD – CV-Tricks.com">
            <a:extLst>
              <a:ext uri="{FF2B5EF4-FFF2-40B4-BE49-F238E27FC236}">
                <a16:creationId xmlns:a16="http://schemas.microsoft.com/office/drawing/2014/main" id="{810C79D9-0EF3-CDEF-4750-CA817832E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4" b="8802"/>
          <a:stretch/>
        </p:blipFill>
        <p:spPr bwMode="auto">
          <a:xfrm>
            <a:off x="0" y="2331784"/>
            <a:ext cx="6950523" cy="45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34223F6-7915-3712-EB72-369BCEA07F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64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3247742" y="208084"/>
            <a:ext cx="517971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uk-UA" sz="2800" b="1" dirty="0"/>
              <a:t>Створення бази зображень</a:t>
            </a:r>
            <a:endParaRPr sz="2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28E331-CDE6-870D-7ACA-139227576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655" y="924231"/>
            <a:ext cx="4788646" cy="2439263"/>
          </a:xfrm>
        </p:spPr>
        <p:txBody>
          <a:bodyPr>
            <a:normAutofit lnSpcReduction="10000"/>
          </a:bodyPr>
          <a:lstStyle/>
          <a:p>
            <a:pPr marL="228600" indent="0"/>
            <a:r>
              <a:rPr lang="uk-UA" sz="2400" dirty="0"/>
              <a:t>Основні класи</a:t>
            </a:r>
            <a:r>
              <a:rPr lang="en-US" sz="2400" dirty="0"/>
              <a:t>:</a:t>
            </a:r>
            <a:endParaRPr lang="uk-UA" sz="24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uk-UA" sz="2400" dirty="0"/>
              <a:t>C - тіло спецназу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uk-UA" sz="2400" dirty="0"/>
              <a:t>CH - голова спецназу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uk-UA" sz="2400" dirty="0"/>
              <a:t>T - тіло терориста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uk-UA" sz="2400" dirty="0"/>
              <a:t>TH - голова терориста</a:t>
            </a:r>
          </a:p>
          <a:p>
            <a:endParaRPr lang="uk-UA" dirty="0"/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l="24828" t="25024"/>
          <a:stretch/>
        </p:blipFill>
        <p:spPr>
          <a:xfrm>
            <a:off x="7089058" y="1568362"/>
            <a:ext cx="5102942" cy="46997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FF5CA4EF-333F-0756-20C1-E14E90032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9</a:t>
            </a:fld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F700A2-3AA6-34A8-C355-EAB817FD0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3495"/>
            <a:ext cx="7089058" cy="34945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Ион">
  <a:themeElements>
    <a:clrScheme name="Ион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1345</Words>
  <Application>Microsoft Office PowerPoint</Application>
  <PresentationFormat>Широкий екран</PresentationFormat>
  <Paragraphs>162</Paragraphs>
  <Slides>22</Slides>
  <Notes>22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22</vt:i4>
      </vt:variant>
    </vt:vector>
  </HeadingPairs>
  <TitlesOfParts>
    <vt:vector size="29" baseType="lpstr">
      <vt:lpstr>Times New Roman</vt:lpstr>
      <vt:lpstr>Courier New</vt:lpstr>
      <vt:lpstr>Arial</vt:lpstr>
      <vt:lpstr>Century Gothic</vt:lpstr>
      <vt:lpstr>Söhne</vt:lpstr>
      <vt:lpstr>Noto Sans Symbols</vt:lpstr>
      <vt:lpstr>Ион</vt:lpstr>
      <vt:lpstr>Дипломна робота</vt:lpstr>
      <vt:lpstr>Вступ</vt:lpstr>
      <vt:lpstr>Мета</vt:lpstr>
      <vt:lpstr>Завдання</vt:lpstr>
      <vt:lpstr>Актуальність</vt:lpstr>
      <vt:lpstr>Практичне значення:</vt:lpstr>
      <vt:lpstr>Чому саме YOLOv8?</vt:lpstr>
      <vt:lpstr>YOLO vs others model</vt:lpstr>
      <vt:lpstr>Створення бази зображень</vt:lpstr>
      <vt:lpstr>Параметри Аугментації</vt:lpstr>
      <vt:lpstr>Тренування моделі</vt:lpstr>
      <vt:lpstr>Перевірка якості навчання на валідаційній вибірці</vt:lpstr>
      <vt:lpstr>Презентація PowerPoint</vt:lpstr>
      <vt:lpstr>Презентація PowerPoint</vt:lpstr>
      <vt:lpstr>Влучність та повнота</vt:lpstr>
      <vt:lpstr>mAP та F1</vt:lpstr>
      <vt:lpstr>Діаграма активності системи</vt:lpstr>
      <vt:lpstr>Приклад результату та швидкості</vt:lpstr>
      <vt:lpstr>Засоби та технології розробки</vt:lpstr>
      <vt:lpstr>Презентація PowerPoint</vt:lpstr>
      <vt:lpstr>ВИСНОВКИ</vt:lpstr>
      <vt:lpstr>Дякую за ваш час та увагу 🙂 Питання?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дипломної роботи</dc:title>
  <dc:creator>Микола Максимович</dc:creator>
  <cp:lastModifiedBy>Микола Максимович</cp:lastModifiedBy>
  <cp:revision>58</cp:revision>
  <dcterms:created xsi:type="dcterms:W3CDTF">2022-05-24T16:49:58Z</dcterms:created>
  <dcterms:modified xsi:type="dcterms:W3CDTF">2023-06-19T20:41:02Z</dcterms:modified>
</cp:coreProperties>
</file>